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24" r:id="rId5"/>
    <p:sldId id="2527" r:id="rId6"/>
    <p:sldId id="2469" r:id="rId7"/>
    <p:sldId id="2533" r:id="rId8"/>
    <p:sldId id="2534" r:id="rId9"/>
    <p:sldId id="2536" r:id="rId10"/>
    <p:sldId id="2538" r:id="rId11"/>
    <p:sldId id="2539" r:id="rId12"/>
    <p:sldId id="2540" r:id="rId13"/>
    <p:sldId id="2537" r:id="rId14"/>
    <p:sldId id="2541" r:id="rId15"/>
    <p:sldId id="2523" r:id="rId16"/>
    <p:sldId id="2431" r:id="rId17"/>
    <p:sldId id="2542" r:id="rId18"/>
    <p:sldId id="2531" r:id="rId19"/>
    <p:sldId id="2525" r:id="rId20"/>
    <p:sldId id="253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74"/>
  </p:normalViewPr>
  <p:slideViewPr>
    <p:cSldViewPr snapToGrid="0" snapToObjects="1" showGuides="1">
      <p:cViewPr varScale="1">
        <p:scale>
          <a:sx n="80" d="100"/>
          <a:sy n="80" d="100"/>
        </p:scale>
        <p:origin x="40" y="25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09.07.2019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09.07.2019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75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223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89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27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20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1 w 11353800"/>
              <a:gd name="connsiteY4" fmla="*/ 5791200 h 5791201"/>
              <a:gd name="connsiteX5" fmla="*/ 0 w 11353800"/>
              <a:gd name="connsiteY5" fmla="*/ 0 h 5791201"/>
              <a:gd name="connsiteX6" fmla="*/ 11353800 w 11353800"/>
              <a:gd name="connsiteY6" fmla="*/ 0 h 5791201"/>
              <a:gd name="connsiteX7" fmla="*/ 11353800 w 11353800"/>
              <a:gd name="connsiteY7" fmla="*/ 5791200 h 5791201"/>
              <a:gd name="connsiteX8" fmla="*/ 6662737 w 11353800"/>
              <a:gd name="connsiteY8" fmla="*/ 5791200 h 5791201"/>
              <a:gd name="connsiteX9" fmla="*/ 6662737 w 11353800"/>
              <a:gd name="connsiteY9" fmla="*/ 3390355 h 5791201"/>
              <a:gd name="connsiteX10" fmla="*/ 1 w 11353800"/>
              <a:gd name="connsiteY10" fmla="*/ 2531373 h 5791201"/>
              <a:gd name="connsiteX11" fmla="*/ 1 w 11353800"/>
              <a:gd name="connsiteY11" fmla="*/ 5791200 h 5791201"/>
              <a:gd name="connsiteX12" fmla="*/ 0 w 11353800"/>
              <a:gd name="connsiteY12" fmla="*/ 5791200 h 5791201"/>
              <a:gd name="connsiteX13" fmla="*/ 0 w 11353800"/>
              <a:gd name="connsiteY13" fmla="*/ 0 h 5791201"/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1 w 11353800"/>
              <a:gd name="connsiteY4" fmla="*/ 5791200 h 5791201"/>
              <a:gd name="connsiteX5" fmla="*/ 0 w 11353800"/>
              <a:gd name="connsiteY5" fmla="*/ 0 h 5791201"/>
              <a:gd name="connsiteX6" fmla="*/ 11353800 w 11353800"/>
              <a:gd name="connsiteY6" fmla="*/ 0 h 5791201"/>
              <a:gd name="connsiteX7" fmla="*/ 11353800 w 11353800"/>
              <a:gd name="connsiteY7" fmla="*/ 5791200 h 5791201"/>
              <a:gd name="connsiteX8" fmla="*/ 6662737 w 11353800"/>
              <a:gd name="connsiteY8" fmla="*/ 5791200 h 5791201"/>
              <a:gd name="connsiteX9" fmla="*/ 6662737 w 11353800"/>
              <a:gd name="connsiteY9" fmla="*/ 3390355 h 5791201"/>
              <a:gd name="connsiteX10" fmla="*/ 1 w 11353800"/>
              <a:gd name="connsiteY10" fmla="*/ 3390355 h 5791201"/>
              <a:gd name="connsiteX11" fmla="*/ 1 w 11353800"/>
              <a:gd name="connsiteY11" fmla="*/ 5791200 h 5791201"/>
              <a:gd name="connsiteX12" fmla="*/ 0 w 11353800"/>
              <a:gd name="connsiteY12" fmla="*/ 5791200 h 5791201"/>
              <a:gd name="connsiteX13" fmla="*/ 0 w 11353800"/>
              <a:gd name="connsiteY13" fmla="*/ 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lnTo>
                  <a:pt x="1" y="5791200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3390355"/>
                </a:lnTo>
                <a:lnTo>
                  <a:pt x="1" y="3390355"/>
                </a:lnTo>
                <a:lnTo>
                  <a:pt x="1" y="5791200"/>
                </a:lnTo>
                <a:lnTo>
                  <a:pt x="0" y="57912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29000"/>
            <a:ext cx="6548438" cy="205740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E4FE9-CEDE-F34D-924F-EB11B49749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3424" y="2367777"/>
            <a:ext cx="5056426" cy="3791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3019352"/>
            <a:ext cx="4767262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828192" y="4447512"/>
            <a:ext cx="2494594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FINDING A NEW HOME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207504" y="6106281"/>
            <a:ext cx="423193" cy="50013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3000" kern="1200" dirty="0">
                <a:solidFill>
                  <a:schemeClr val="tx1"/>
                </a:solidFill>
                <a:latin typeface="Webdings" panose="05030102010509060703" pitchFamily="18" charset="2"/>
                <a:ea typeface="+mn-ea"/>
                <a:cs typeface="+mn-cs"/>
                <a:sym typeface="Bebas"/>
              </a:rPr>
              <a:t>H</a:t>
            </a:r>
            <a:endParaRPr lang="en-US" sz="4400" b="1" i="0" spc="0" dirty="0">
              <a:solidFill>
                <a:schemeClr val="tx2"/>
              </a:solidFill>
              <a:latin typeface="Webdings" panose="05030102010509060703" pitchFamily="18" charset="2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6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beta.nyc/dataset/median-household-income-2010-census-tract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oman walking in big city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5194" r="26570" b="8624"/>
          <a:stretch/>
        </p:blipFill>
        <p:spPr>
          <a:xfrm>
            <a:off x="838200" y="0"/>
            <a:ext cx="11353800" cy="57912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29000"/>
            <a:ext cx="6589543" cy="2362201"/>
          </a:xfrm>
        </p:spPr>
        <p:txBody>
          <a:bodyPr/>
          <a:lstStyle/>
          <a:p>
            <a:pPr algn="ctr"/>
            <a:r>
              <a:rPr lang="en-US" dirty="0"/>
              <a:t>IBM Data Science </a:t>
            </a:r>
            <a:r>
              <a:rPr lang="en-US" sz="6100" dirty="0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/>
          <a:lstStyle/>
          <a:p>
            <a:r>
              <a:rPr lang="en-US" dirty="0"/>
              <a:t>SYSTEM MECHANICS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/>
          <a:lstStyle/>
          <a:p>
            <a:r>
              <a:rPr lang="en-US" dirty="0"/>
              <a:t>VECTOR MULTIPLICATION BETWEEN USER PREFERENCES AND LOCATION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5F83D-2B74-48F3-A5BE-56006151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42" y="2031174"/>
            <a:ext cx="1693985" cy="1716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044908-BBBF-4387-94B1-A50CA1914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962" y="2031174"/>
            <a:ext cx="7511704" cy="1713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B671FD-3ED1-46AC-8EE9-728C89900195}"/>
              </a:ext>
            </a:extLst>
          </p:cNvPr>
          <p:cNvSpPr txBox="1"/>
          <p:nvPr/>
        </p:nvSpPr>
        <p:spPr>
          <a:xfrm>
            <a:off x="3062078" y="260738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000" b="1" dirty="0"/>
              <a:t>*</a:t>
            </a:r>
            <a:endParaRPr lang="en-US" sz="6000" b="1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BA5C7C2-5892-4E0A-A731-4E6D2B6E23F1}"/>
              </a:ext>
            </a:extLst>
          </p:cNvPr>
          <p:cNvSpPr/>
          <p:nvPr/>
        </p:nvSpPr>
        <p:spPr>
          <a:xfrm rot="5400000">
            <a:off x="5876731" y="-973560"/>
            <a:ext cx="743341" cy="10363203"/>
          </a:xfrm>
          <a:prstGeom prst="rightBrace">
            <a:avLst>
              <a:gd name="adj1" fmla="val 48783"/>
              <a:gd name="adj2" fmla="val 88886"/>
            </a:avLst>
          </a:prstGeom>
          <a:ln w="7620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A5896A-12AB-4D01-8805-659E064D9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" b="47916"/>
          <a:stretch/>
        </p:blipFill>
        <p:spPr>
          <a:xfrm>
            <a:off x="950743" y="4668632"/>
            <a:ext cx="10580924" cy="19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3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74" y="1488559"/>
            <a:ext cx="5581357" cy="2717682"/>
          </a:xfrm>
        </p:spPr>
        <p:txBody>
          <a:bodyPr>
            <a:normAutofit/>
          </a:bodyPr>
          <a:lstStyle/>
          <a:p>
            <a:r>
              <a:rPr lang="en-US" sz="8800" dirty="0"/>
              <a:t>RESULTS</a:t>
            </a:r>
            <a:endParaRPr lang="en-US" sz="11500" dirty="0"/>
          </a:p>
        </p:txBody>
      </p:sp>
      <p:pic>
        <p:nvPicPr>
          <p:cNvPr id="5" name="Picture Placeholder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4F34AC3-8617-4DCD-9459-696AF69EDC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754" b="9754"/>
          <a:stretch>
            <a:fillRect/>
          </a:stretch>
        </p:blipFill>
        <p:spPr>
          <a:xfrm>
            <a:off x="831850" y="0"/>
            <a:ext cx="11360150" cy="6858000"/>
          </a:xfrm>
        </p:spPr>
      </p:pic>
    </p:spTree>
    <p:extLst>
      <p:ext uri="{BB962C8B-B14F-4D97-AF65-F5344CB8AC3E}">
        <p14:creationId xmlns:p14="http://schemas.microsoft.com/office/powerpoint/2010/main" val="39865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baseball, person, bat, holding&#10;&#10;Description automatically generated">
            <a:extLst>
              <a:ext uri="{FF2B5EF4-FFF2-40B4-BE49-F238E27FC236}">
                <a16:creationId xmlns:a16="http://schemas.microsoft.com/office/drawing/2014/main" id="{DFA55AD4-BE02-4B6F-AD54-1837C74F9E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4" b="22334"/>
          <a:stretch/>
        </p:blipFill>
        <p:spPr>
          <a:xfrm>
            <a:off x="838200" y="2627"/>
            <a:ext cx="11353799" cy="4631365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008" y="365125"/>
            <a:ext cx="10312791" cy="2314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SCORING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OPTIONS</a:t>
            </a:r>
          </a:p>
        </p:txBody>
      </p:sp>
      <p:sp>
        <p:nvSpPr>
          <p:cNvPr id="68" name="Rectangle 67" descr="White box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3530991"/>
            <a:ext cx="5256721" cy="309840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9" name="Rectangle 68" descr="white box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3530991"/>
            <a:ext cx="5118912" cy="309840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0" name="Rectangle 69" descr="black accent box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970668" y="3855925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</a:rPr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0849" y="3806475"/>
            <a:ext cx="4032182" cy="645001"/>
          </a:xfrm>
        </p:spPr>
        <p:txBody>
          <a:bodyPr/>
          <a:lstStyle/>
          <a:p>
            <a:r>
              <a:rPr lang="en-US" dirty="0"/>
              <a:t>ABSOLUTE SCORE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0849" y="4633992"/>
            <a:ext cx="4032182" cy="199540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800" dirty="0"/>
              <a:t>If we want to suggest them locations with the highest Score, the only thing that we need to do is to take top N rows of the result dataframe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3806796"/>
            <a:ext cx="4072192" cy="645001"/>
          </a:xfrm>
        </p:spPr>
        <p:txBody>
          <a:bodyPr/>
          <a:lstStyle/>
          <a:p>
            <a:r>
              <a:rPr lang="en-US" dirty="0"/>
              <a:t>OPTIMAL SCORE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2" y="4633992"/>
            <a:ext cx="4024008" cy="199540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800" dirty="0"/>
              <a:t>Choose locations that provide best score for a given sum of money</a:t>
            </a:r>
          </a:p>
        </p:txBody>
      </p:sp>
      <p:sp>
        <p:nvSpPr>
          <p:cNvPr id="19" name="Rectangle 18" descr="black accent box">
            <a:extLst>
              <a:ext uri="{FF2B5EF4-FFF2-40B4-BE49-F238E27FC236}">
                <a16:creationId xmlns:a16="http://schemas.microsoft.com/office/drawing/2014/main" id="{144444C3-583F-484D-B9DC-164227968CE0}"/>
              </a:ext>
            </a:extLst>
          </p:cNvPr>
          <p:cNvSpPr/>
          <p:nvPr/>
        </p:nvSpPr>
        <p:spPr>
          <a:xfrm>
            <a:off x="6731688" y="3855925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/>
              <a:t>OPTIMAL</a:t>
            </a:r>
            <a:r>
              <a:rPr lang="en-US" dirty="0"/>
              <a:t> </a:t>
            </a:r>
            <a:r>
              <a:rPr lang="en-US" sz="3900" dirty="0"/>
              <a:t>LOCATIONS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Points located bellow the line are possibly less attractive</a:t>
            </a:r>
          </a:p>
          <a:p>
            <a:r>
              <a:rPr lang="en-US" sz="1400" dirty="0"/>
              <a:t>Why? Because for each of these options exists another one that provides higher score or/and lower annual cost.</a:t>
            </a:r>
          </a:p>
          <a:p>
            <a:r>
              <a:rPr lang="en-US" sz="1400" dirty="0"/>
              <a:t>Why 'possibly'? Because this is only score representation of computed 'attractiveness' of each recommended location, in the real life it could be the situation that a location with a lower score would be much more interesting to the final Customer.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B1B1F77-25B2-4588-96BE-79718870EBD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34328" y="839972"/>
            <a:ext cx="4761672" cy="46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2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269"/>
            <a:ext cx="10896924" cy="1359726"/>
          </a:xfrm>
        </p:spPr>
        <p:txBody>
          <a:bodyPr/>
          <a:lstStyle/>
          <a:p>
            <a:r>
              <a:rPr lang="en-US" dirty="0"/>
              <a:t>KINGS COUNTY MAP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12593"/>
            <a:ext cx="10896924" cy="320447"/>
          </a:xfrm>
        </p:spPr>
        <p:txBody>
          <a:bodyPr>
            <a:normAutofit/>
          </a:bodyPr>
          <a:lstStyle/>
          <a:p>
            <a:r>
              <a:rPr lang="en-US" sz="1200" dirty="0"/>
              <a:t>COLOR: TRACT SCORE, YELLOW DOTS: OPTIMAL LOCATIONS, BLUE DOTS: TOP 20 BY SCORE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F67E18-6277-43BB-8C47-012EC5BDF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23"/>
          <a:stretch/>
        </p:blipFill>
        <p:spPr>
          <a:xfrm>
            <a:off x="1828800" y="1714115"/>
            <a:ext cx="8915400" cy="46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0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hiking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75" b="787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35" y="3259237"/>
            <a:ext cx="5651696" cy="332444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prstClr val="black"/>
                </a:solidFill>
              </a:rPr>
              <a:t>CONCLUSION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b="0" dirty="0">
                <a:solidFill>
                  <a:prstClr val="black"/>
                </a:solidFill>
              </a:rPr>
              <a:t>AND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7200" dirty="0">
                <a:solidFill>
                  <a:prstClr val="black"/>
                </a:solidFill>
              </a:rPr>
              <a:t>FUTURE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4700" dirty="0">
                <a:solidFill>
                  <a:prstClr val="black"/>
                </a:solidFill>
              </a:rPr>
              <a:t>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145" y="647110"/>
            <a:ext cx="4984597" cy="535979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Although the implemented model is very simple, it already helped us to narrow down list of possible locations for a new home from almost 500 to 20 or even 8 options;</a:t>
            </a:r>
          </a:p>
          <a:p>
            <a:r>
              <a:rPr lang="en-US" sz="1800" dirty="0"/>
              <a:t>Recommendation system could be further improved, for example, by extracting the category scores from the list of neighborhoods/tracts with their ratings provided by the customer/user;</a:t>
            </a:r>
          </a:p>
          <a:p>
            <a:r>
              <a:rPr lang="en-US" sz="1800" dirty="0"/>
              <a:t>We made an assumption that the number of desirable/unwanted venues equally important as their scores. The system could be improved by introducing some kind of weight coefficients for each additional venue of the same type;</a:t>
            </a:r>
          </a:p>
        </p:txBody>
      </p:sp>
      <p:pic>
        <p:nvPicPr>
          <p:cNvPr id="13" name="Picture Placeholder 12" descr="Woman standing in busy street">
            <a:extLst>
              <a:ext uri="{FF2B5EF4-FFF2-40B4-BE49-F238E27FC236}">
                <a16:creationId xmlns:a16="http://schemas.microsoft.com/office/drawing/2014/main" id="{2DE929C2-CECF-4E72-810C-75B9E7BC25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981" b="3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avel Themed Flat lay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72985"/>
            <a:ext cx="6548438" cy="1892910"/>
          </a:xfrm>
        </p:spPr>
        <p:txBody>
          <a:bodyPr anchor="b"/>
          <a:lstStyle/>
          <a:p>
            <a:pPr lvl="0" algn="ctr"/>
            <a:r>
              <a:rPr lang="en-US" dirty="0">
                <a:sym typeface="Bebas"/>
              </a:rPr>
              <a:t>THANK YOU</a:t>
            </a:r>
            <a:endParaRPr lang="en-US" dirty="0"/>
          </a:p>
        </p:txBody>
      </p:sp>
      <p:grpSp>
        <p:nvGrpSpPr>
          <p:cNvPr id="51" name="Group 50" descr="Contact information text box group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9309516" y="614814"/>
            <a:ext cx="2780443" cy="606555"/>
            <a:chOff x="7718027" y="4185800"/>
            <a:chExt cx="2780443" cy="6065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D1A7A2-A799-E043-8B93-F66D87909B8A}"/>
                </a:ext>
              </a:extLst>
            </p:cNvPr>
            <p:cNvGrpSpPr/>
            <p:nvPr/>
          </p:nvGrpSpPr>
          <p:grpSpPr>
            <a:xfrm>
              <a:off x="8029588" y="4185800"/>
              <a:ext cx="2468882" cy="606555"/>
              <a:chOff x="6095998" y="4185800"/>
              <a:chExt cx="4707723" cy="606555"/>
            </a:xfrm>
          </p:grpSpPr>
          <p:sp>
            <p:nvSpPr>
              <p:cNvPr id="45" name="Subtitle 2">
                <a:extLst>
                  <a:ext uri="{FF2B5EF4-FFF2-40B4-BE49-F238E27FC236}">
                    <a16:creationId xmlns:a16="http://schemas.microsoft.com/office/drawing/2014/main" id="{6727AF79-CC43-B24F-91AB-59C97C348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4185800"/>
                <a:ext cx="4031470" cy="3090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B0F0"/>
                  </a:buClr>
                </a:pPr>
                <a:r>
                  <a:rPr lang="en-US" sz="1600" b="1" dirty="0">
                    <a:solidFill>
                      <a:schemeClr val="tx2"/>
                    </a:solidFill>
                    <a:latin typeface="+mj-lt"/>
                    <a:cs typeface="Gill Sans" panose="020B0502020104020203" pitchFamily="34" charset="-79"/>
                  </a:rPr>
                  <a:t>SERGEI MERSON</a:t>
                </a: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Gill Sans" panose="020B0502020104020203" pitchFamily="34" charset="-79"/>
                </a:endParaRPr>
              </a:p>
            </p:txBody>
          </p:sp>
          <p:sp>
            <p:nvSpPr>
              <p:cNvPr id="47" name="Text Placeholder 18">
                <a:extLst>
                  <a:ext uri="{FF2B5EF4-FFF2-40B4-BE49-F238E27FC236}">
                    <a16:creationId xmlns:a16="http://schemas.microsoft.com/office/drawing/2014/main" id="{22512C4B-7E64-EA4F-9C2C-D59EF00F7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2" y="4544705"/>
                <a:ext cx="4707719" cy="2476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chemeClr val="accent1"/>
                  </a:buClr>
                  <a:buFont typeface="Arial" panose="020B0604020202020204" pitchFamily="34" charset="0"/>
                  <a:buNone/>
                  <a:defRPr lang="en-US" sz="1400" kern="120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20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8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US" sz="1600" kern="1200" smtClean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lang="en-ZA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500"/>
                  </a:spcAft>
                  <a:buClr>
                    <a:srgbClr val="00B0F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cs typeface="Gill Sans Light" panose="020B0302020104020203" pitchFamily="34" charset="-79"/>
                  </a:rPr>
                  <a:t>sergei..merson@gmail.com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A9978F1-A4D0-0C48-82F7-A677ECC15EF8}"/>
                </a:ext>
              </a:extLst>
            </p:cNvPr>
            <p:cNvGrpSpPr/>
            <p:nvPr/>
          </p:nvGrpSpPr>
          <p:grpSpPr>
            <a:xfrm>
              <a:off x="7718027" y="4213936"/>
              <a:ext cx="218900" cy="564044"/>
              <a:chOff x="6582150" y="5034270"/>
              <a:chExt cx="218900" cy="564044"/>
            </a:xfrm>
          </p:grpSpPr>
          <p:pic>
            <p:nvPicPr>
              <p:cNvPr id="52" name="Graphic 51" descr="User" title="Icon - Presenter Name">
                <a:extLst>
                  <a:ext uri="{FF2B5EF4-FFF2-40B4-BE49-F238E27FC236}">
                    <a16:creationId xmlns:a16="http://schemas.microsoft.com/office/drawing/2014/main" id="{174B9B52-F256-CC43-B002-B0CC7303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53" name="Graphic 52" descr="Envelope" title="Icon Presenter Email">
                <a:extLst>
                  <a:ext uri="{FF2B5EF4-FFF2-40B4-BE49-F238E27FC236}">
                    <a16:creationId xmlns:a16="http://schemas.microsoft.com/office/drawing/2014/main" id="{F2F4E712-3E0F-6C46-96C5-35C27A46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379414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acked traveling bag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6603" y="288389"/>
            <a:ext cx="4684542" cy="6198648"/>
          </a:xfrm>
        </p:spPr>
        <p:txBody>
          <a:bodyPr>
            <a:normAutofit/>
          </a:bodyPr>
          <a:lstStyle/>
          <a:p>
            <a:r>
              <a:rPr lang="en-US" sz="1800" dirty="0"/>
              <a:t>In many cases when a person must move to another city or even country, she knows nothing about the new location, and it becomes extremely difficult to choose optimal place to search for a new home/flat.</a:t>
            </a:r>
          </a:p>
          <a:p>
            <a:r>
              <a:rPr lang="en-US" sz="1800" dirty="0"/>
              <a:t>At the same time, this person has some preferences about what she does and doesn’t want to have near her future home, alongside with some restrictions and limitations, for example – budget limitations.</a:t>
            </a:r>
          </a:p>
          <a:p>
            <a:r>
              <a:rPr lang="en-US" sz="1800" dirty="0"/>
              <a:t>The system that was developed during this capstone projects is designed to help solve the stated problem based on such parameters. </a:t>
            </a:r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73" y="1641094"/>
            <a:ext cx="5445858" cy="3575812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DATA</a:t>
            </a:r>
            <a:r>
              <a:rPr lang="en-US" sz="9800" dirty="0"/>
              <a:t> </a:t>
            </a:r>
            <a:r>
              <a:rPr lang="en-US" sz="5000" dirty="0"/>
              <a:t>ACUISITION</a:t>
            </a:r>
            <a:r>
              <a:rPr lang="en-US" sz="4000" dirty="0"/>
              <a:t> </a:t>
            </a:r>
            <a:r>
              <a:rPr lang="en-US" sz="5600" dirty="0"/>
              <a:t>CLEANING</a:t>
            </a:r>
            <a:br>
              <a:rPr lang="en-US" sz="4000" dirty="0"/>
            </a:br>
            <a:r>
              <a:rPr lang="en-US" sz="3200" dirty="0"/>
              <a:t>TRANSFORMATION</a:t>
            </a:r>
            <a:endParaRPr lang="en-US" dirty="0"/>
          </a:p>
        </p:txBody>
      </p:sp>
      <p:pic>
        <p:nvPicPr>
          <p:cNvPr id="6" name="Picture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2BC281D3-A549-4B1F-87DD-03CCA01E6E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434" r="34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387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6603" y="787791"/>
            <a:ext cx="4867422" cy="56992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/>
              <a:t>DATA SOURCES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dirty="0" err="1"/>
              <a:t>BetaNYC</a:t>
            </a:r>
            <a:r>
              <a:rPr lang="en-US" sz="1800" dirty="0"/>
              <a:t> portal (</a:t>
            </a:r>
            <a:r>
              <a:rPr lang="en-US" sz="1800" dirty="0" err="1">
                <a:hlinkClick r:id="rId3"/>
              </a:rPr>
              <a:t>data.beta.nyc</a:t>
            </a:r>
            <a:r>
              <a:rPr lang="en-US" sz="1800" dirty="0"/>
              <a:t>):</a:t>
            </a:r>
          </a:p>
          <a:p>
            <a:pPr marL="457200" lvl="1" indent="0">
              <a:buNone/>
            </a:pPr>
            <a:r>
              <a:rPr lang="en-US" sz="1800" dirty="0"/>
              <a:t>Information about New York Census Tracts;</a:t>
            </a:r>
          </a:p>
          <a:p>
            <a:pPr marL="457200" lvl="1" indent="0">
              <a:buNone/>
            </a:pPr>
            <a:r>
              <a:rPr lang="en-US" sz="1800" dirty="0"/>
              <a:t>Geoshapes of each Tract;</a:t>
            </a:r>
          </a:p>
          <a:p>
            <a:r>
              <a:rPr lang="en-US" sz="1800" dirty="0"/>
              <a:t>Foursquare API:</a:t>
            </a:r>
          </a:p>
          <a:p>
            <a:pPr marL="457200" lvl="1" indent="0">
              <a:buNone/>
            </a:pPr>
            <a:r>
              <a:rPr lang="en-US" sz="1800" dirty="0"/>
              <a:t>Information about venues in each Census Tract</a:t>
            </a:r>
          </a:p>
          <a:p>
            <a:r>
              <a:rPr lang="en-US" sz="1800" dirty="0"/>
              <a:t>Venue preferences of a made-up family that must relocate from Torrington to New York</a:t>
            </a:r>
          </a:p>
          <a:p>
            <a:endParaRPr lang="en-US" sz="1800" dirty="0"/>
          </a:p>
        </p:txBody>
      </p:sp>
      <p:pic>
        <p:nvPicPr>
          <p:cNvPr id="10" name="Picture Placeholder 9" descr="A close up of a device&#10;&#10;Description automatically generated">
            <a:extLst>
              <a:ext uri="{FF2B5EF4-FFF2-40B4-BE49-F238E27FC236}">
                <a16:creationId xmlns:a16="http://schemas.microsoft.com/office/drawing/2014/main" id="{365A44FC-3331-4D9E-8548-C20AB5A9DD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r="50000"/>
          <a:stretch/>
        </p:blipFill>
        <p:spPr>
          <a:xfrm>
            <a:off x="609600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093399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6603" y="801857"/>
            <a:ext cx="4684542" cy="56851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/>
              <a:t>DATA CLEANING and TRANSFORMATION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dirty="0"/>
              <a:t>Removed location records that had zero costs;</a:t>
            </a:r>
          </a:p>
          <a:p>
            <a:r>
              <a:rPr lang="en-US" sz="1800" dirty="0"/>
              <a:t>Removed records that didn’t satisfy budget limitations;</a:t>
            </a:r>
          </a:p>
          <a:p>
            <a:r>
              <a:rPr lang="en-US" sz="1800" dirty="0"/>
              <a:t>Combined data from different sources into a single dataframe.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Placeholder 4" descr="A picture containing toy, indoor, LEGO, floor&#10;&#10;Description automatically generated">
            <a:extLst>
              <a:ext uri="{FF2B5EF4-FFF2-40B4-BE49-F238E27FC236}">
                <a16:creationId xmlns:a16="http://schemas.microsoft.com/office/drawing/2014/main" id="{2928E60B-E28D-43E9-99BD-C4D0231003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9943" r="13391"/>
          <a:stretch/>
        </p:blipFill>
        <p:spPr>
          <a:xfrm>
            <a:off x="609600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196139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780" y="1022852"/>
            <a:ext cx="4767262" cy="1342045"/>
          </a:xfrm>
        </p:spPr>
        <p:txBody>
          <a:bodyPr>
            <a:normAutofit/>
          </a:bodyPr>
          <a:lstStyle/>
          <a:p>
            <a:r>
              <a:rPr lang="en-US" dirty="0"/>
              <a:t>LOCATIONS </a:t>
            </a:r>
            <a:r>
              <a:rPr lang="en-US" sz="3600" dirty="0"/>
              <a:t>DISTRIBUTION</a:t>
            </a:r>
            <a:endParaRPr lang="en-US" sz="29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0781" y="2430559"/>
            <a:ext cx="3914734" cy="602887"/>
          </a:xfrm>
        </p:spPr>
        <p:txBody>
          <a:bodyPr/>
          <a:lstStyle/>
          <a:p>
            <a:r>
              <a:rPr lang="en-US" dirty="0"/>
              <a:t>By medium Annual Total Cost of Living and by Costs structure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3611880"/>
            <a:ext cx="4767262" cy="2689505"/>
          </a:xfrm>
        </p:spPr>
        <p:txBody>
          <a:bodyPr>
            <a:normAutofit/>
          </a:bodyPr>
          <a:lstStyle/>
          <a:p>
            <a:r>
              <a:rPr lang="en-US" sz="1800" dirty="0"/>
              <a:t>Most of the Tracts that meet budget limitations have annual cost of living from $15,00 to $25,000</a:t>
            </a:r>
          </a:p>
          <a:p>
            <a:r>
              <a:rPr lang="en-US" sz="1800" dirty="0"/>
              <a:t>In majority of Tracts more than 50% of total expenses fall on Rent payments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BAAD3-B211-49E2-95BB-D7053519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67" y="1022852"/>
            <a:ext cx="5344395" cy="43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3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269"/>
            <a:ext cx="10896924" cy="1359726"/>
          </a:xfrm>
        </p:spPr>
        <p:txBody>
          <a:bodyPr/>
          <a:lstStyle/>
          <a:p>
            <a:r>
              <a:rPr lang="en-US" dirty="0"/>
              <a:t>KINGS COUNTY MAP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12593"/>
            <a:ext cx="10896924" cy="320447"/>
          </a:xfrm>
        </p:spPr>
        <p:txBody>
          <a:bodyPr>
            <a:normAutofit/>
          </a:bodyPr>
          <a:lstStyle/>
          <a:p>
            <a:r>
              <a:rPr lang="en-US" sz="1200" dirty="0"/>
              <a:t>COLOR: MEDIUM ANNUAL TOTAL COST OF LIVING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B5AD2E-24FC-420F-A8FD-FF78B8C7975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184" r="1184" b="17909"/>
          <a:stretch/>
        </p:blipFill>
        <p:spPr>
          <a:xfrm>
            <a:off x="1828800" y="1714115"/>
            <a:ext cx="8915400" cy="465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1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93652"/>
            <a:ext cx="5680075" cy="3345634"/>
          </a:xfrm>
        </p:spPr>
        <p:txBody>
          <a:bodyPr>
            <a:normAutofit/>
          </a:bodyPr>
          <a:lstStyle/>
          <a:p>
            <a:pPr algn="ctr"/>
            <a:r>
              <a:rPr lang="en-US" sz="4300" dirty="0"/>
              <a:t>RECOMMENDATION</a:t>
            </a:r>
            <a:r>
              <a:rPr lang="en-US" sz="8800" dirty="0"/>
              <a:t> </a:t>
            </a:r>
            <a:r>
              <a:rPr lang="en-US" sz="10700" dirty="0"/>
              <a:t>SYSTEM</a:t>
            </a:r>
            <a:endParaRPr lang="en-US" dirty="0"/>
          </a:p>
        </p:txBody>
      </p:sp>
      <p:pic>
        <p:nvPicPr>
          <p:cNvPr id="10" name="Picture Placeholder 9" descr="A close up of a blackboard&#10;&#10;Description automatically generated">
            <a:extLst>
              <a:ext uri="{FF2B5EF4-FFF2-40B4-BE49-F238E27FC236}">
                <a16:creationId xmlns:a16="http://schemas.microsoft.com/office/drawing/2014/main" id="{53F4418C-0994-4FA4-BEBF-2E997767AE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824" r="-3"/>
          <a:stretch/>
        </p:blipFill>
        <p:spPr>
          <a:xfrm>
            <a:off x="831850" y="0"/>
            <a:ext cx="11360150" cy="6858000"/>
          </a:xfrm>
        </p:spPr>
      </p:pic>
    </p:spTree>
    <p:extLst>
      <p:ext uri="{BB962C8B-B14F-4D97-AF65-F5344CB8AC3E}">
        <p14:creationId xmlns:p14="http://schemas.microsoft.com/office/powerpoint/2010/main" val="3762798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E6D2A-0A40-4DAB-B8AE-656243D6AB33}">
  <ds:schemaRefs>
    <ds:schemaRef ds:uri="http://purl.org/dc/terms/"/>
    <ds:schemaRef ds:uri="71af3243-3dd4-4a8d-8c0d-dd76da1f02a5"/>
    <ds:schemaRef ds:uri="http://schemas.microsoft.com/office/2006/documentManagement/types"/>
    <ds:schemaRef ds:uri="16c05727-aa75-4e4a-9b5f-8a80a1165891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0</TotalTime>
  <Words>531</Words>
  <Application>Microsoft Office PowerPoint</Application>
  <PresentationFormat>Widescreen</PresentationFormat>
  <Paragraphs>59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Gill Sans MT</vt:lpstr>
      <vt:lpstr>Gill Sans Nova Light</vt:lpstr>
      <vt:lpstr>Helvetica Light</vt:lpstr>
      <vt:lpstr>Webdings</vt:lpstr>
      <vt:lpstr>Office Theme</vt:lpstr>
      <vt:lpstr>IBM Data Science Capstone Project</vt:lpstr>
      <vt:lpstr>INTRODUCTION</vt:lpstr>
      <vt:lpstr>PowerPoint Presentation</vt:lpstr>
      <vt:lpstr>DATA ACUISITION CLEANING TRANSFORMATION</vt:lpstr>
      <vt:lpstr>PowerPoint Presentation</vt:lpstr>
      <vt:lpstr>PowerPoint Presentation</vt:lpstr>
      <vt:lpstr>LOCATIONS DISTRIBUTION</vt:lpstr>
      <vt:lpstr>KINGS COUNTY MAP</vt:lpstr>
      <vt:lpstr>RECOMMENDATION SYSTEM</vt:lpstr>
      <vt:lpstr>SYSTEM MECHANICS</vt:lpstr>
      <vt:lpstr>RESULTS</vt:lpstr>
      <vt:lpstr>SCORING OPTIONS</vt:lpstr>
      <vt:lpstr>OPTIMAL LOCATIONS</vt:lpstr>
      <vt:lpstr>KINGS COUNTY MAP</vt:lpstr>
      <vt:lpstr>CONCLUSION AND FUTURE DIRECTIONS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2019-07-08T19:24:01Z</dcterms:created>
  <dcterms:modified xsi:type="dcterms:W3CDTF">2019-07-09T03:19:42Z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